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4"/>
    <p:sldMasterId id="2147483727" r:id="rId5"/>
  </p:sldMasterIdLst>
  <p:notesMasterIdLst>
    <p:notesMasterId r:id="rId22"/>
  </p:notesMasterIdLst>
  <p:handoutMasterIdLst>
    <p:handoutMasterId r:id="rId23"/>
  </p:handoutMasterIdLst>
  <p:sldIdLst>
    <p:sldId id="295" r:id="rId6"/>
    <p:sldId id="4684" r:id="rId7"/>
    <p:sldId id="4685" r:id="rId8"/>
    <p:sldId id="4689" r:id="rId9"/>
    <p:sldId id="4690" r:id="rId10"/>
    <p:sldId id="4692" r:id="rId11"/>
    <p:sldId id="4683" r:id="rId12"/>
    <p:sldId id="301" r:id="rId13"/>
    <p:sldId id="302" r:id="rId14"/>
    <p:sldId id="4693" r:id="rId15"/>
    <p:sldId id="4691" r:id="rId16"/>
    <p:sldId id="4665" r:id="rId17"/>
    <p:sldId id="4663" r:id="rId18"/>
    <p:sldId id="4666" r:id="rId19"/>
    <p:sldId id="4694" r:id="rId20"/>
    <p:sldId id="307" r:id="rId21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llimore Anthony" initials="DA" lastIdx="5" clrIdx="0"/>
  <p:cmAuthor id="1" name="DALLIMORE, Anthony (NHS GLOUCESTERSHIRE CCG)" initials="DA(GC" lastIdx="14" clrIdx="1">
    <p:extLst>
      <p:ext uri="{19B8F6BF-5375-455C-9EA6-DF929625EA0E}">
        <p15:presenceInfo xmlns:p15="http://schemas.microsoft.com/office/powerpoint/2012/main" userId="S::anthony.dallimore@nhs.net::e2bdd737-9942-4220-934f-97f86f71d54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CB9"/>
    <a:srgbClr val="1F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56" autoAdjust="0"/>
    <p:restoredTop sz="96327" autoAdjust="0"/>
  </p:normalViewPr>
  <p:slideViewPr>
    <p:cSldViewPr>
      <p:cViewPr varScale="1">
        <p:scale>
          <a:sx n="110" d="100"/>
          <a:sy n="110" d="100"/>
        </p:scale>
        <p:origin x="220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1E824-6352-45F9-ABA5-699FD56C587F}" type="datetimeFigureOut">
              <a:rPr lang="en-GB" smtClean="0"/>
              <a:pPr/>
              <a:t>28/06/2022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3F940C-9799-4D79-BF5D-389DE935EA5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34302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C8271A-572F-4168-A8FF-8ED7B72351D5}" type="datetimeFigureOut">
              <a:rPr lang="en-GB" smtClean="0"/>
              <a:pPr/>
              <a:t>28/06/2022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221B35-D793-4D7D-8A63-DA4D5D3C070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4627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21B35-D793-4D7D-8A63-DA4D5D3C070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461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221B35-D793-4D7D-8A63-DA4D5D3C070D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1619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_Background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429000"/>
            <a:ext cx="6400800" cy="533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Your name/title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3886200"/>
            <a:ext cx="6400800" cy="533400"/>
          </a:xfrm>
        </p:spPr>
        <p:txBody>
          <a:bodyPr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321203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_Background3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7504" y="-719"/>
            <a:ext cx="8805664" cy="1143000"/>
          </a:xfrm>
        </p:spPr>
        <p:txBody>
          <a:bodyPr>
            <a:normAutofit/>
          </a:bodyPr>
          <a:lstStyle>
            <a:lvl1pPr algn="l">
              <a:defRPr sz="2800" b="1" baseline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7504" y="1340768"/>
            <a:ext cx="8856984" cy="4752528"/>
          </a:xfrm>
        </p:spPr>
        <p:txBody>
          <a:bodyPr/>
          <a:lstStyle>
            <a:lvl1pPr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9069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1">
            <a:extLst>
              <a:ext uri="{FF2B5EF4-FFF2-40B4-BE49-F238E27FC236}">
                <a16:creationId xmlns:a16="http://schemas.microsoft.com/office/drawing/2014/main" id="{C7F468E6-9338-4124-BAAC-A42DD97E0A2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1" y="374574"/>
            <a:ext cx="6648451" cy="66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prstClr val="black"/>
                </a:solidFill>
              </a14:hiddenLine>
            </a:ext>
          </a:extLst>
        </p:spPr>
        <p:txBody>
          <a:bodyPr vert="horz" lIns="0" tIns="44439" rIns="0" bIns="44439" rtlCol="0" anchor="ctr">
            <a:normAutofit/>
          </a:bodyPr>
          <a:lstStyle>
            <a:lvl1pPr>
              <a:defRPr kumimoji="0" lang="en-US" sz="1650" b="0" i="0" u="none" strike="noStrike" cap="none" spc="0" normalizeH="0" baseline="0" dirty="0" smtClean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Arial"/>
              </a:defRPr>
            </a:lvl1pPr>
            <a:lvl2pPr marL="171450" indent="0">
              <a:buNone/>
              <a:defRPr lang="en-US" sz="1350" dirty="0" smtClean="0"/>
            </a:lvl2pPr>
            <a:lvl3pPr>
              <a:defRPr lang="en-US" sz="1350" dirty="0" smtClean="0"/>
            </a:lvl3pPr>
            <a:lvl4pPr>
              <a:defRPr lang="en-US" dirty="0" smtClean="0"/>
            </a:lvl4pPr>
            <a:lvl5pPr>
              <a:defRPr lang="en-GB" dirty="0"/>
            </a:lvl5pPr>
          </a:lstStyle>
          <a:p>
            <a:pPr marL="0" marR="0" lvl="0" indent="0" defTabSz="3429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E676CB9B-5026-40DF-B048-F8A8A452F94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257304"/>
            <a:ext cx="7134225" cy="4438645"/>
          </a:xfrm>
          <a:prstGeom prst="rect">
            <a:avLst/>
          </a:prstGeom>
        </p:spPr>
        <p:txBody>
          <a:bodyPr/>
          <a:lstStyle>
            <a:lvl1pPr>
              <a:defRPr sz="788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788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788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788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788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4591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127BC830-BB3D-402A-BFA8-BA5FB620AF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2157" y="1418637"/>
            <a:ext cx="2805977" cy="22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25" b="1"/>
            </a:lvl1pPr>
            <a:lvl2pPr>
              <a:defRPr sz="825" b="0"/>
            </a:lvl2pPr>
            <a:lvl3pPr>
              <a:defRPr sz="825" b="0"/>
            </a:lvl3pPr>
            <a:lvl4pPr>
              <a:defRPr sz="825" b="0"/>
            </a:lvl4pPr>
            <a:lvl5pPr>
              <a:defRPr sz="825" b="0"/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16D1A16-4329-414C-A9E4-0DB18A4BCE0C}"/>
              </a:ext>
            </a:extLst>
          </p:cNvPr>
          <p:cNvCxnSpPr>
            <a:cxnSpLocks/>
          </p:cNvCxnSpPr>
          <p:nvPr/>
        </p:nvCxnSpPr>
        <p:spPr>
          <a:xfrm>
            <a:off x="4567272" y="1587500"/>
            <a:ext cx="0" cy="4768851"/>
          </a:xfrm>
          <a:prstGeom prst="line">
            <a:avLst/>
          </a:prstGeom>
          <a:ln w="19050">
            <a:solidFill>
              <a:srgbClr val="005EB8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19">
            <a:extLst>
              <a:ext uri="{FF2B5EF4-FFF2-40B4-BE49-F238E27FC236}">
                <a16:creationId xmlns:a16="http://schemas.microsoft.com/office/drawing/2014/main" id="{32E62CFD-78F7-40C7-9EA3-F5400EE78E0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62156" y="1739902"/>
            <a:ext cx="3736782" cy="4616445"/>
          </a:xfrm>
          <a:prstGeom prst="rect">
            <a:avLst/>
          </a:prstGeom>
        </p:spPr>
        <p:txBody>
          <a:bodyPr lIns="72000" rIns="36000"/>
          <a:lstStyle>
            <a:lvl1pPr marL="0" indent="0">
              <a:buNone/>
              <a:defRPr sz="788"/>
            </a:lvl1pPr>
            <a:lvl2pPr>
              <a:defRPr sz="788"/>
            </a:lvl2pPr>
            <a:lvl3pPr>
              <a:defRPr sz="788"/>
            </a:lvl3pPr>
            <a:lvl4pPr>
              <a:defRPr sz="788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8D8DE435-AB15-4A21-A61A-CABB59844D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35608" y="1418637"/>
            <a:ext cx="2805977" cy="22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25" b="1"/>
            </a:lvl1pPr>
            <a:lvl2pPr>
              <a:defRPr sz="825" b="0"/>
            </a:lvl2pPr>
            <a:lvl3pPr>
              <a:defRPr sz="825" b="0"/>
            </a:lvl3pPr>
            <a:lvl4pPr>
              <a:defRPr sz="825" b="0"/>
            </a:lvl4pPr>
            <a:lvl5pPr>
              <a:defRPr sz="825" b="0"/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3" name="Content Placeholder 19">
            <a:extLst>
              <a:ext uri="{FF2B5EF4-FFF2-40B4-BE49-F238E27FC236}">
                <a16:creationId xmlns:a16="http://schemas.microsoft.com/office/drawing/2014/main" id="{2922839D-48C9-4F24-BBFE-F717C60F887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35607" y="1739902"/>
            <a:ext cx="3736782" cy="4616445"/>
          </a:xfrm>
          <a:prstGeom prst="rect">
            <a:avLst/>
          </a:prstGeom>
        </p:spPr>
        <p:txBody>
          <a:bodyPr lIns="72000" rIns="36000"/>
          <a:lstStyle>
            <a:lvl1pPr marL="0" indent="0">
              <a:buNone/>
              <a:defRPr sz="788"/>
            </a:lvl1pPr>
            <a:lvl2pPr>
              <a:defRPr sz="788"/>
            </a:lvl2pPr>
            <a:lvl3pPr>
              <a:defRPr sz="788"/>
            </a:lvl3pPr>
            <a:lvl4pPr>
              <a:defRPr sz="788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CE4422C7-6484-492B-AED3-CB9BAD2F76F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1" y="374574"/>
            <a:ext cx="6648451" cy="66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prstClr val="black"/>
                </a:solidFill>
              </a14:hiddenLine>
            </a:ext>
          </a:extLst>
        </p:spPr>
        <p:txBody>
          <a:bodyPr vert="horz" lIns="0" tIns="44439" rIns="0" bIns="44439" rtlCol="0" anchor="ctr">
            <a:normAutofit/>
          </a:bodyPr>
          <a:lstStyle>
            <a:lvl1pPr>
              <a:defRPr kumimoji="0" lang="en-US" sz="1650" b="0" i="0" u="none" strike="noStrike" cap="none" spc="0" normalizeH="0" baseline="0" dirty="0" smtClean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Arial"/>
              </a:defRPr>
            </a:lvl1pPr>
            <a:lvl2pPr marL="171450" indent="0">
              <a:buNone/>
              <a:defRPr lang="en-US" sz="1350" dirty="0" smtClean="0"/>
            </a:lvl2pPr>
            <a:lvl3pPr>
              <a:defRPr lang="en-US" sz="1350" dirty="0" smtClean="0"/>
            </a:lvl3pPr>
            <a:lvl4pPr>
              <a:defRPr lang="en-US" dirty="0" smtClean="0"/>
            </a:lvl4pPr>
            <a:lvl5pPr>
              <a:defRPr lang="en-GB" dirty="0"/>
            </a:lvl5pPr>
          </a:lstStyle>
          <a:p>
            <a:pPr marL="0" marR="0" lvl="0" indent="0" defTabSz="3429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272CA6-1D93-49E2-A326-F3FCB51AE164}"/>
              </a:ext>
            </a:extLst>
          </p:cNvPr>
          <p:cNvCxnSpPr>
            <a:cxnSpLocks/>
          </p:cNvCxnSpPr>
          <p:nvPr/>
        </p:nvCxnSpPr>
        <p:spPr>
          <a:xfrm>
            <a:off x="4935608" y="1647396"/>
            <a:ext cx="2336249" cy="0"/>
          </a:xfrm>
          <a:prstGeom prst="line">
            <a:avLst/>
          </a:prstGeom>
          <a:ln w="19050">
            <a:solidFill>
              <a:srgbClr val="005EB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BED94E-6DDF-4736-8790-4617F835BF1D}"/>
              </a:ext>
            </a:extLst>
          </p:cNvPr>
          <p:cNvCxnSpPr>
            <a:cxnSpLocks/>
          </p:cNvCxnSpPr>
          <p:nvPr/>
        </p:nvCxnSpPr>
        <p:spPr>
          <a:xfrm>
            <a:off x="457201" y="1647396"/>
            <a:ext cx="2336249" cy="0"/>
          </a:xfrm>
          <a:prstGeom prst="line">
            <a:avLst/>
          </a:prstGeom>
          <a:ln w="19050">
            <a:solidFill>
              <a:srgbClr val="005EB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9C7673C-025D-4719-8586-D5A6FC0B3E34}"/>
              </a:ext>
            </a:extLst>
          </p:cNvPr>
          <p:cNvSpPr txBox="1"/>
          <p:nvPr/>
        </p:nvSpPr>
        <p:spPr>
          <a:xfrm>
            <a:off x="8533614" y="6407591"/>
            <a:ext cx="6473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fld id="{34F92BC6-D7C3-584B-87F2-0B845776A5AD}" type="slidenum">
              <a:rPr lang="en-US" sz="90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90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180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49D8CF1-908F-458C-BD2B-05D476F24CC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EB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382DDD15-DBD4-4BDE-8492-3997F955ADE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1" y="3908348"/>
            <a:ext cx="6648451" cy="66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prstClr val="black"/>
                </a:solidFill>
              </a14:hiddenLine>
            </a:ext>
          </a:extLst>
        </p:spPr>
        <p:txBody>
          <a:bodyPr vert="horz" lIns="0" tIns="44439" rIns="0" bIns="44439" rtlCol="0" anchor="ctr">
            <a:normAutofit/>
          </a:bodyPr>
          <a:lstStyle>
            <a:lvl1pPr>
              <a:defRPr kumimoji="0" lang="en-US" sz="165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Arial"/>
              </a:defRPr>
            </a:lvl1pPr>
            <a:lvl2pPr marL="171450" indent="0">
              <a:buNone/>
              <a:defRPr lang="en-US" sz="1350" dirty="0" smtClean="0"/>
            </a:lvl2pPr>
            <a:lvl3pPr>
              <a:defRPr lang="en-US" sz="1350" dirty="0" smtClean="0"/>
            </a:lvl3pPr>
            <a:lvl4pPr>
              <a:defRPr lang="en-US" dirty="0" smtClean="0"/>
            </a:lvl4pPr>
            <a:lvl5pPr>
              <a:defRPr lang="en-GB" dirty="0"/>
            </a:lvl5pPr>
          </a:lstStyle>
          <a:p>
            <a:pPr marL="0" marR="0" lvl="0" indent="0" defTabSz="3429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7902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645843-A366-4D47-A49E-4901AA1DFFD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Content Placeholder 11">
            <a:extLst>
              <a:ext uri="{FF2B5EF4-FFF2-40B4-BE49-F238E27FC236}">
                <a16:creationId xmlns:a16="http://schemas.microsoft.com/office/drawing/2014/main" id="{B9289A9E-4A02-4DC3-BF4D-0D0C3230ED9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1" y="3908348"/>
            <a:ext cx="6648451" cy="66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prstClr val="black"/>
                </a:solidFill>
              </a14:hiddenLine>
            </a:ext>
          </a:extLst>
        </p:spPr>
        <p:txBody>
          <a:bodyPr vert="horz" lIns="0" tIns="44439" rIns="0" bIns="44439" rtlCol="0" anchor="ctr">
            <a:normAutofit/>
          </a:bodyPr>
          <a:lstStyle>
            <a:lvl1pPr>
              <a:defRPr kumimoji="0" lang="en-US" sz="165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Arial"/>
              </a:defRPr>
            </a:lvl1pPr>
            <a:lvl2pPr marL="171450" indent="0">
              <a:buNone/>
              <a:defRPr lang="en-US" sz="1350" dirty="0" smtClean="0"/>
            </a:lvl2pPr>
            <a:lvl3pPr>
              <a:defRPr lang="en-US" sz="1350" dirty="0" smtClean="0"/>
            </a:lvl3pPr>
            <a:lvl4pPr>
              <a:defRPr lang="en-US" dirty="0" smtClean="0"/>
            </a:lvl4pPr>
            <a:lvl5pPr>
              <a:defRPr lang="en-GB" dirty="0"/>
            </a:lvl5pPr>
          </a:lstStyle>
          <a:p>
            <a:pPr marL="0" marR="0" lvl="0" indent="0" defTabSz="3429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866F7E-1342-4B6B-9432-F0621F3BA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4498" y="270194"/>
            <a:ext cx="698232" cy="37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856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9"/>
          <p:cNvSpPr>
            <a:spLocks noGrp="1"/>
          </p:cNvSpPr>
          <p:nvPr>
            <p:ph type="title" hasCustomPrompt="1"/>
          </p:nvPr>
        </p:nvSpPr>
        <p:spPr>
          <a:xfrm>
            <a:off x="449539" y="3660488"/>
            <a:ext cx="7886700" cy="689541"/>
          </a:xfrm>
          <a:prstGeom prst="rect">
            <a:avLst/>
          </a:prstGeom>
        </p:spPr>
        <p:txBody>
          <a:bodyPr/>
          <a:lstStyle>
            <a:lvl1pPr>
              <a:defRPr sz="2700" baseline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9539" y="4364955"/>
            <a:ext cx="6858000" cy="47324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50" b="0" i="0" baseline="0">
                <a:solidFill>
                  <a:srgbClr val="005EB8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Date</a:t>
            </a:r>
          </a:p>
        </p:txBody>
      </p:sp>
      <p:pic>
        <p:nvPicPr>
          <p:cNvPr id="5" name="Content Placeholder 16">
            <a:extLst>
              <a:ext uri="{FF2B5EF4-FFF2-40B4-BE49-F238E27FC236}">
                <a16:creationId xmlns:a16="http://schemas.microsoft.com/office/drawing/2014/main" id="{5FDDE1C8-218E-4901-92BB-E0ADB27DC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45238"/>
            <a:ext cx="9144000" cy="309465"/>
          </a:xfrm>
          <a:prstGeom prst="rect">
            <a:avLst/>
          </a:prstGeom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733EB1D2-9EB5-4BBA-9043-DD9322866AB7}"/>
              </a:ext>
            </a:extLst>
          </p:cNvPr>
          <p:cNvSpPr txBox="1"/>
          <p:nvPr/>
        </p:nvSpPr>
        <p:spPr>
          <a:xfrm>
            <a:off x="2575560" y="5792943"/>
            <a:ext cx="3992880" cy="4064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n-GB" sz="135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NHS England and NHS Improvement</a:t>
            </a:r>
            <a:endParaRPr lang="en-GB" sz="9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5B025E-5916-4914-98B2-05DB9ED0B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4498" y="270194"/>
            <a:ext cx="698232" cy="37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495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_Background3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7504" y="-719"/>
            <a:ext cx="8805664" cy="1143000"/>
          </a:xfrm>
        </p:spPr>
        <p:txBody>
          <a:bodyPr>
            <a:normAutofit/>
          </a:bodyPr>
          <a:lstStyle>
            <a:lvl1pPr algn="l">
              <a:defRPr sz="2800" b="1" baseline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7504" y="1340768"/>
            <a:ext cx="8856984" cy="4752528"/>
          </a:xfrm>
        </p:spPr>
        <p:txBody>
          <a:bodyPr/>
          <a:lstStyle>
            <a:lvl1pPr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5923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7504" y="-4727"/>
            <a:ext cx="89289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504" y="1600201"/>
            <a:ext cx="8928992" cy="4349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6876256" y="6433591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5484094-8486-4ADB-9297-87EA727E9842}" type="slidenum">
              <a:rPr lang="en-GB" sz="1400" smtClean="0">
                <a:solidFill>
                  <a:srgbClr val="4BACC6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GB" sz="1400" dirty="0">
              <a:solidFill>
                <a:srgbClr val="4BACC6">
                  <a:lumMod val="40000"/>
                  <a:lumOff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11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rgbClr val="0070C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64D94BB-E2BB-4DD4-9372-A4179F936C8D}"/>
              </a:ext>
            </a:extLst>
          </p:cNvPr>
          <p:cNvSpPr txBox="1"/>
          <p:nvPr/>
        </p:nvSpPr>
        <p:spPr>
          <a:xfrm>
            <a:off x="8533614" y="6407591"/>
            <a:ext cx="6473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fld id="{34F92BC6-D7C3-584B-87F2-0B845776A5AD}" type="slidenum">
              <a:rPr lang="en-US" sz="90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90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4ED35D-1663-48F7-B35B-7EBC72C265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4498" y="270194"/>
            <a:ext cx="698232" cy="37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87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negloucestershire.net/ics-development/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nhsglos.nhs.uk/" TargetMode="External"/><Relationship Id="rId4" Type="http://schemas.openxmlformats.org/officeDocument/2006/relationships/hyperlink" Target="http://www.onegloucestershire.net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348880"/>
            <a:ext cx="7772400" cy="1755775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One Gloucestershire </a:t>
            </a:r>
            <a:br>
              <a:rPr lang="en-US" sz="4000" dirty="0"/>
            </a:br>
            <a:r>
              <a:rPr lang="en-US" sz="4000" dirty="0"/>
              <a:t>Integrated Care System </a:t>
            </a:r>
            <a:br>
              <a:rPr lang="en-US" dirty="0"/>
            </a:br>
            <a:br>
              <a:rPr lang="en-US" dirty="0"/>
            </a:br>
            <a:r>
              <a:rPr lang="en-US" b="0" dirty="0"/>
              <a:t>Ambitious for the future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A791DB-9F00-694E-8F7E-4696C63F4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AC20DE5-74CF-4BC4-9123-8E700F62D423}"/>
              </a:ext>
            </a:extLst>
          </p:cNvPr>
          <p:cNvSpPr txBox="1">
            <a:spLocks/>
          </p:cNvSpPr>
          <p:nvPr/>
        </p:nvSpPr>
        <p:spPr>
          <a:xfrm>
            <a:off x="951159" y="1340768"/>
            <a:ext cx="7772400" cy="29523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How we will </a:t>
            </a:r>
            <a:b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work together to </a:t>
            </a:r>
            <a:b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achieve better </a:t>
            </a:r>
            <a:b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health and care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782F899-A5A5-4649-A417-C3BAA4810FD6}"/>
              </a:ext>
            </a:extLst>
          </p:cNvPr>
          <p:cNvGrpSpPr/>
          <p:nvPr/>
        </p:nvGrpSpPr>
        <p:grpSpPr>
          <a:xfrm>
            <a:off x="323528" y="1784713"/>
            <a:ext cx="576064" cy="624062"/>
            <a:chOff x="1547664" y="1748829"/>
            <a:chExt cx="576064" cy="624062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C32A4EC-232B-9E4A-9170-6FEB67343F07}"/>
                </a:ext>
              </a:extLst>
            </p:cNvPr>
            <p:cNvSpPr/>
            <p:nvPr/>
          </p:nvSpPr>
          <p:spPr>
            <a:xfrm>
              <a:off x="1547664" y="1748829"/>
              <a:ext cx="576064" cy="5760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itle 3">
              <a:extLst>
                <a:ext uri="{FF2B5EF4-FFF2-40B4-BE49-F238E27FC236}">
                  <a16:creationId xmlns:a16="http://schemas.microsoft.com/office/drawing/2014/main" id="{BF792E0F-9076-4948-982A-02EF686BACEC}"/>
                </a:ext>
              </a:extLst>
            </p:cNvPr>
            <p:cNvSpPr txBox="1">
              <a:spLocks/>
            </p:cNvSpPr>
            <p:nvPr/>
          </p:nvSpPr>
          <p:spPr>
            <a:xfrm>
              <a:off x="1619672" y="1796827"/>
              <a:ext cx="504056" cy="576064"/>
            </a:xfrm>
            <a:prstGeom prst="rect">
              <a:avLst/>
            </a:prstGeom>
          </p:spPr>
          <p:txBody>
            <a:bodyPr>
              <a:normAutofit lnSpcReduction="10000"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 dirty="0">
                  <a:solidFill>
                    <a:srgbClr val="005CB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dirty="0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4225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39680D-0FB0-7F48-8A2B-9A5A2BC05C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F2C58E-C038-4AD3-9C05-D9C504245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36" y="122515"/>
            <a:ext cx="8805664" cy="837431"/>
          </a:xfrm>
        </p:spPr>
        <p:txBody>
          <a:bodyPr/>
          <a:lstStyle/>
          <a:p>
            <a:r>
              <a:rPr lang="en-GB" dirty="0"/>
              <a:t>How we will work together…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240A9-FFBF-4FC8-AFEB-0C4291C27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781" y="1196752"/>
            <a:ext cx="5063299" cy="5328592"/>
          </a:xfrm>
        </p:spPr>
        <p:txBody>
          <a:bodyPr>
            <a:normAutofit/>
          </a:bodyPr>
          <a:lstStyle/>
          <a:p>
            <a:pPr marL="285750" indent="-285750">
              <a:buClr>
                <a:srgbClr val="005CB9"/>
              </a:buClr>
              <a:buSzPct val="163000"/>
              <a:buFont typeface="Arial" panose="020B0604020202020204" pitchFamily="34" charset="0"/>
              <a:buChar char="•"/>
            </a:pPr>
            <a:r>
              <a:rPr lang="en-GB" sz="1600" dirty="0">
                <a:latin typeface="Arial"/>
                <a:cs typeface="Arial"/>
              </a:rPr>
              <a:t>The changes taking place from July 2022 </a:t>
            </a:r>
            <a:br>
              <a:rPr lang="en-GB" sz="1600" dirty="0">
                <a:latin typeface="Arial"/>
                <a:cs typeface="Arial"/>
              </a:rPr>
            </a:br>
            <a:r>
              <a:rPr lang="en-GB" sz="1600" dirty="0">
                <a:latin typeface="Arial"/>
                <a:cs typeface="Arial"/>
              </a:rPr>
              <a:t>are more than just a structural change.</a:t>
            </a:r>
          </a:p>
          <a:p>
            <a:pPr marL="285750" indent="-285750">
              <a:buClr>
                <a:srgbClr val="005CB9"/>
              </a:buClr>
              <a:buSzPct val="163000"/>
              <a:buFont typeface="Arial" panose="020B0604020202020204" pitchFamily="34" charset="0"/>
              <a:buChar char="•"/>
            </a:pPr>
            <a:endParaRPr lang="en-GB" sz="1600" dirty="0">
              <a:latin typeface="Arial"/>
              <a:cs typeface="Arial"/>
            </a:endParaRPr>
          </a:p>
          <a:p>
            <a:pPr marL="285750" indent="-285750">
              <a:buClr>
                <a:srgbClr val="005CB9"/>
              </a:buClr>
              <a:buSzPct val="163000"/>
              <a:buFont typeface="Arial" panose="020B0604020202020204" pitchFamily="34" charset="0"/>
              <a:buChar char="•"/>
            </a:pPr>
            <a:r>
              <a:rPr lang="en-GB" sz="1600" dirty="0">
                <a:latin typeface="Arial"/>
                <a:cs typeface="Arial"/>
              </a:rPr>
              <a:t>They give us an opportunity to decide </a:t>
            </a:r>
            <a:br>
              <a:rPr lang="en-GB" sz="1600" dirty="0">
                <a:latin typeface="Arial"/>
                <a:cs typeface="Arial"/>
              </a:rPr>
            </a:br>
            <a:r>
              <a:rPr lang="en-GB" sz="1600" dirty="0">
                <a:latin typeface="Arial"/>
                <a:cs typeface="Arial"/>
              </a:rPr>
              <a:t>together what is important for Gloucestershire </a:t>
            </a:r>
            <a:br>
              <a:rPr lang="en-GB" sz="1600" dirty="0">
                <a:latin typeface="Arial"/>
                <a:cs typeface="Arial"/>
              </a:rPr>
            </a:br>
            <a:r>
              <a:rPr lang="en-GB" sz="1600" dirty="0">
                <a:latin typeface="Arial"/>
                <a:cs typeface="Arial"/>
              </a:rPr>
              <a:t>and to work more collaboratively to deliver </a:t>
            </a:r>
            <a:br>
              <a:rPr lang="en-GB" sz="1600" dirty="0">
                <a:latin typeface="Arial"/>
                <a:cs typeface="Arial"/>
              </a:rPr>
            </a:br>
            <a:r>
              <a:rPr lang="en-GB" sz="1600" dirty="0">
                <a:latin typeface="Arial"/>
                <a:cs typeface="Arial"/>
              </a:rPr>
              <a:t>this change.</a:t>
            </a:r>
          </a:p>
          <a:p>
            <a:pPr marL="285750" indent="-285750">
              <a:buClr>
                <a:srgbClr val="005CB9"/>
              </a:buClr>
              <a:buSzPct val="163000"/>
              <a:buFont typeface="Arial" panose="020B0604020202020204" pitchFamily="34" charset="0"/>
              <a:buChar char="•"/>
            </a:pPr>
            <a:endParaRPr lang="en-GB" sz="1600" dirty="0">
              <a:latin typeface="Arial"/>
              <a:cs typeface="Arial"/>
            </a:endParaRPr>
          </a:p>
          <a:p>
            <a:pPr marL="285750" indent="-285750">
              <a:buClr>
                <a:srgbClr val="005CB9"/>
              </a:buClr>
              <a:buSzPct val="163000"/>
              <a:buFont typeface="Arial" panose="020B0604020202020204" pitchFamily="34" charset="0"/>
              <a:buChar char="•"/>
            </a:pPr>
            <a:r>
              <a:rPr lang="en-GB" sz="1600" dirty="0">
                <a:latin typeface="Arial"/>
                <a:cs typeface="Arial"/>
              </a:rPr>
              <a:t>These new ways of working will evolve </a:t>
            </a:r>
            <a:br>
              <a:rPr lang="en-GB" sz="1600" dirty="0">
                <a:latin typeface="Arial"/>
                <a:cs typeface="Arial"/>
              </a:rPr>
            </a:br>
            <a:r>
              <a:rPr lang="en-GB" sz="1600" dirty="0">
                <a:latin typeface="Arial"/>
                <a:cs typeface="Arial"/>
              </a:rPr>
              <a:t>and together we will seek to work </a:t>
            </a:r>
            <a:br>
              <a:rPr lang="en-GB" sz="1600" dirty="0">
                <a:latin typeface="Arial"/>
                <a:cs typeface="Arial"/>
              </a:rPr>
            </a:br>
            <a:r>
              <a:rPr lang="en-GB" sz="1600" dirty="0">
                <a:latin typeface="Arial"/>
                <a:cs typeface="Arial"/>
              </a:rPr>
              <a:t>more closely:</a:t>
            </a:r>
            <a:endParaRPr lang="en-GB" sz="1600" dirty="0">
              <a:solidFill>
                <a:srgbClr val="0070C0"/>
              </a:solidFill>
            </a:endParaRPr>
          </a:p>
          <a:p>
            <a:pPr lvl="1">
              <a:buFont typeface="Arial" panose="020B0604020202020204" pitchFamily="34" charset="0"/>
              <a:buAutoNum type="alphaLcPeriod"/>
            </a:pPr>
            <a:r>
              <a:rPr lang="en-GB" sz="1600" dirty="0">
                <a:solidFill>
                  <a:srgbClr val="0070C0"/>
                </a:solidFill>
                <a:latin typeface="Arial"/>
                <a:cs typeface="Arial"/>
              </a:rPr>
              <a:t>As partners </a:t>
            </a:r>
          </a:p>
          <a:p>
            <a:pPr lvl="1">
              <a:buAutoNum type="alphaLcPeriod"/>
            </a:pPr>
            <a:r>
              <a:rPr lang="en-GB" sz="1600" dirty="0">
                <a:solidFill>
                  <a:srgbClr val="0070C0"/>
                </a:solidFill>
              </a:rPr>
              <a:t>With people and communities</a:t>
            </a:r>
          </a:p>
          <a:p>
            <a:pPr lvl="1">
              <a:buAutoNum type="alphaLcPeriod"/>
            </a:pPr>
            <a:r>
              <a:rPr lang="en-GB" sz="1600" dirty="0">
                <a:solidFill>
                  <a:srgbClr val="0070C0"/>
                </a:solidFill>
                <a:latin typeface="Arial"/>
                <a:cs typeface="Arial"/>
              </a:rPr>
              <a:t>With the One Gloucestershire </a:t>
            </a:r>
            <a:br>
              <a:rPr lang="en-GB" sz="1600" dirty="0">
                <a:solidFill>
                  <a:srgbClr val="0070C0"/>
                </a:solidFill>
                <a:latin typeface="Arial"/>
                <a:cs typeface="Arial"/>
              </a:rPr>
            </a:br>
            <a:r>
              <a:rPr lang="en-GB" sz="1600" dirty="0">
                <a:solidFill>
                  <a:srgbClr val="0070C0"/>
                </a:solidFill>
                <a:latin typeface="Arial"/>
                <a:cs typeface="Arial"/>
              </a:rPr>
              <a:t>workforce</a:t>
            </a:r>
          </a:p>
          <a:p>
            <a:pPr marL="0" indent="0" algn="ctr"/>
            <a:endParaRPr lang="en-GB" sz="1600" i="1" dirty="0"/>
          </a:p>
        </p:txBody>
      </p:sp>
    </p:spTree>
    <p:extLst>
      <p:ext uri="{BB962C8B-B14F-4D97-AF65-F5344CB8AC3E}">
        <p14:creationId xmlns:p14="http://schemas.microsoft.com/office/powerpoint/2010/main" val="2269177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CDDAA64-A2A6-4D4A-A1C3-963029D9D7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8E45CD-5315-4DE7-91DC-6828FDCDE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831" y="79746"/>
            <a:ext cx="8805664" cy="1143000"/>
          </a:xfrm>
        </p:spPr>
        <p:txBody>
          <a:bodyPr/>
          <a:lstStyle/>
          <a:p>
            <a:r>
              <a:rPr lang="en-GB" dirty="0"/>
              <a:t>a) Working as partners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13B69-9CD9-4C68-85E4-CA91924EB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831" y="1142280"/>
            <a:ext cx="4930018" cy="4807000"/>
          </a:xfrm>
        </p:spPr>
        <p:txBody>
          <a:bodyPr>
            <a:normAutofit lnSpcReduction="10000"/>
          </a:bodyPr>
          <a:lstStyle/>
          <a:p>
            <a:pPr marL="0" lvl="0" indent="0" defTabSz="685800">
              <a:spcBef>
                <a:spcPts val="450"/>
              </a:spcBef>
              <a:defRPr/>
            </a:pPr>
            <a:r>
              <a:rPr lang="en-GB" sz="1600" dirty="0">
                <a:solidFill>
                  <a:prstClr val="black"/>
                </a:solidFill>
                <a:latin typeface="Arial"/>
                <a:cs typeface="Arial"/>
              </a:rPr>
              <a:t>We are committed to working together with partners to deliver our collective ambitions for health and care in Gloucestershire. Partners will continue to be involved in:</a:t>
            </a:r>
          </a:p>
          <a:p>
            <a:pPr lvl="0" defTabSz="685800">
              <a:spcBef>
                <a:spcPts val="450"/>
              </a:spcBef>
              <a:buClr>
                <a:srgbClr val="005CB9"/>
              </a:buClr>
              <a:buSzPct val="163000"/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prstClr val="black"/>
                </a:solidFill>
                <a:latin typeface="Arial"/>
                <a:cs typeface="Arial"/>
              </a:rPr>
              <a:t>Supporting the delivery of care closer to home through </a:t>
            </a:r>
            <a:r>
              <a:rPr lang="en-GB" sz="1600" b="1" dirty="0">
                <a:solidFill>
                  <a:srgbClr val="005CB9"/>
                </a:solidFill>
                <a:latin typeface="Arial"/>
                <a:cs typeface="Arial"/>
              </a:rPr>
              <a:t>Primary Care Networks (soon to be known as Integrated Neighbourhood Teams)</a:t>
            </a:r>
          </a:p>
          <a:p>
            <a:pPr lvl="0" defTabSz="685800">
              <a:spcBef>
                <a:spcPts val="450"/>
              </a:spcBef>
              <a:buClr>
                <a:srgbClr val="005CB9"/>
              </a:buClr>
              <a:buSzPct val="163000"/>
              <a:buFont typeface="Arial" panose="020B0604020202020204" pitchFamily="34" charset="0"/>
              <a:buChar char="•"/>
              <a:defRPr/>
            </a:pPr>
            <a:endParaRPr lang="en-GB" sz="1600" dirty="0">
              <a:solidFill>
                <a:prstClr val="black"/>
              </a:solidFill>
              <a:latin typeface="Arial"/>
              <a:cs typeface="Arial"/>
            </a:endParaRPr>
          </a:p>
          <a:p>
            <a:pPr lvl="0" defTabSz="685800">
              <a:spcBef>
                <a:spcPts val="450"/>
              </a:spcBef>
              <a:buClr>
                <a:srgbClr val="005CB9"/>
              </a:buClr>
              <a:buSzPct val="163000"/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prstClr val="black"/>
                </a:solidFill>
                <a:latin typeface="Arial"/>
                <a:cs typeface="Arial"/>
              </a:rPr>
              <a:t>Improving population health through district </a:t>
            </a:r>
            <a:br>
              <a:rPr lang="en-GB" sz="1600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GB" sz="1600" dirty="0">
                <a:solidFill>
                  <a:prstClr val="black"/>
                </a:solidFill>
                <a:latin typeface="Arial"/>
                <a:cs typeface="Arial"/>
              </a:rPr>
              <a:t>level </a:t>
            </a:r>
            <a:r>
              <a:rPr lang="en-GB" sz="1600" b="1" dirty="0">
                <a:solidFill>
                  <a:srgbClr val="005CB9"/>
                </a:solidFill>
                <a:latin typeface="Arial"/>
                <a:cs typeface="Arial"/>
              </a:rPr>
              <a:t>Integrated Locality Partnerships </a:t>
            </a:r>
            <a:r>
              <a:rPr lang="en-GB" sz="1600" dirty="0">
                <a:solidFill>
                  <a:prstClr val="black"/>
                </a:solidFill>
                <a:latin typeface="Arial"/>
                <a:cs typeface="Arial"/>
              </a:rPr>
              <a:t>in Gloucestershire</a:t>
            </a:r>
          </a:p>
          <a:p>
            <a:pPr lvl="0" defTabSz="685800">
              <a:spcBef>
                <a:spcPts val="450"/>
              </a:spcBef>
              <a:buClr>
                <a:srgbClr val="005CB9"/>
              </a:buClr>
              <a:buSzPct val="163000"/>
              <a:buFont typeface="Arial" panose="020B0604020202020204" pitchFamily="34" charset="0"/>
              <a:buChar char="•"/>
              <a:defRPr/>
            </a:pPr>
            <a:endParaRPr lang="en-GB" sz="1600" dirty="0">
              <a:solidFill>
                <a:prstClr val="black"/>
              </a:solidFill>
              <a:latin typeface="Arial"/>
              <a:cs typeface="Arial"/>
            </a:endParaRPr>
          </a:p>
          <a:p>
            <a:pPr lvl="0" defTabSz="685800">
              <a:spcBef>
                <a:spcPts val="450"/>
              </a:spcBef>
              <a:buClr>
                <a:srgbClr val="005CB9"/>
              </a:buClr>
              <a:buSzPct val="163000"/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prstClr val="black"/>
                </a:solidFill>
                <a:latin typeface="Arial"/>
                <a:cs typeface="Arial"/>
              </a:rPr>
              <a:t>Redesigning the way health and care is provided through </a:t>
            </a:r>
            <a:r>
              <a:rPr lang="en-GB" sz="1600" b="1" dirty="0">
                <a:solidFill>
                  <a:srgbClr val="005CB9"/>
                </a:solidFill>
                <a:latin typeface="Arial"/>
                <a:cs typeface="Arial"/>
              </a:rPr>
              <a:t>ICS transformation programmes</a:t>
            </a:r>
          </a:p>
          <a:p>
            <a:pPr lvl="0" defTabSz="685800">
              <a:spcBef>
                <a:spcPts val="450"/>
              </a:spcBef>
              <a:buClr>
                <a:srgbClr val="005CB9"/>
              </a:buClr>
              <a:buSzPct val="163000"/>
              <a:buFont typeface="Arial" panose="020B0604020202020204" pitchFamily="34" charset="0"/>
              <a:buChar char="•"/>
              <a:defRPr/>
            </a:pPr>
            <a:endParaRPr lang="en-GB" sz="1600" dirty="0">
              <a:solidFill>
                <a:prstClr val="black"/>
              </a:solidFill>
              <a:latin typeface="Arial"/>
              <a:cs typeface="Arial"/>
            </a:endParaRPr>
          </a:p>
          <a:p>
            <a:pPr lvl="0" defTabSz="685800">
              <a:spcBef>
                <a:spcPts val="450"/>
              </a:spcBef>
              <a:buClr>
                <a:srgbClr val="005CB9"/>
              </a:buClr>
              <a:buSzPct val="163000"/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prstClr val="black"/>
                </a:solidFill>
                <a:latin typeface="Arial"/>
                <a:cs typeface="Arial"/>
              </a:rPr>
              <a:t>Where appropriate </a:t>
            </a:r>
            <a:r>
              <a:rPr lang="en-GB" sz="1600" b="1" dirty="0">
                <a:solidFill>
                  <a:srgbClr val="005CB9"/>
                </a:solidFill>
                <a:latin typeface="Arial"/>
                <a:cs typeface="Arial"/>
              </a:rPr>
              <a:t>engaging through formal board structures</a:t>
            </a:r>
            <a:r>
              <a:rPr lang="en-GB" sz="1600" dirty="0">
                <a:solidFill>
                  <a:prstClr val="black"/>
                </a:solidFill>
                <a:latin typeface="Arial"/>
                <a:cs typeface="Arial"/>
              </a:rPr>
              <a:t> such as the Integrated Care Partnership.</a:t>
            </a:r>
          </a:p>
        </p:txBody>
      </p:sp>
    </p:spTree>
    <p:extLst>
      <p:ext uri="{BB962C8B-B14F-4D97-AF65-F5344CB8AC3E}">
        <p14:creationId xmlns:p14="http://schemas.microsoft.com/office/powerpoint/2010/main" val="2266179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73A4D-1D10-4A19-A1D7-8DDB72BE7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687" y="27132"/>
            <a:ext cx="8805664" cy="1143000"/>
          </a:xfrm>
        </p:spPr>
        <p:txBody>
          <a:bodyPr>
            <a:normAutofit/>
          </a:bodyPr>
          <a:lstStyle/>
          <a:p>
            <a:r>
              <a:rPr lang="en-GB" dirty="0"/>
              <a:t>b) Working with people and communities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96188-8430-4517-8F25-2736E09DEF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941806"/>
            <a:ext cx="4680520" cy="572755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Clr>
                <a:srgbClr val="005CB9"/>
              </a:buClr>
              <a:buSzPct val="163000"/>
              <a:buFont typeface="Arial" panose="020B0604020202020204" pitchFamily="34" charset="0"/>
              <a:buChar char="•"/>
            </a:pPr>
            <a:r>
              <a:rPr lang="en-GB" sz="1600" dirty="0"/>
              <a:t>We have adopted a strategy for working with people and communities based around 5 key areas</a:t>
            </a:r>
          </a:p>
          <a:p>
            <a:pPr>
              <a:spcBef>
                <a:spcPts val="0"/>
              </a:spcBef>
              <a:buClr>
                <a:srgbClr val="005CB9"/>
              </a:buClr>
              <a:buSzPct val="163000"/>
              <a:buFont typeface="Arial" panose="020B0604020202020204" pitchFamily="34" charset="0"/>
              <a:buChar char="•"/>
            </a:pPr>
            <a:endParaRPr lang="en-GB" sz="1600" dirty="0"/>
          </a:p>
          <a:p>
            <a:pPr>
              <a:spcBef>
                <a:spcPts val="0"/>
              </a:spcBef>
              <a:buClr>
                <a:srgbClr val="005CB9"/>
              </a:buClr>
              <a:buSzPct val="163000"/>
              <a:buFont typeface="Arial" panose="020B0604020202020204" pitchFamily="34" charset="0"/>
              <a:buChar char="•"/>
            </a:pPr>
            <a:r>
              <a:rPr lang="en-GB" sz="1600" dirty="0"/>
              <a:t>As partners we will seek innovative and new ways to engage with people and communities</a:t>
            </a:r>
          </a:p>
          <a:p>
            <a:pPr>
              <a:spcBef>
                <a:spcPts val="0"/>
              </a:spcBef>
              <a:buClr>
                <a:srgbClr val="005CB9"/>
              </a:buClr>
              <a:buSzPct val="163000"/>
              <a:buFont typeface="Arial" panose="020B0604020202020204" pitchFamily="34" charset="0"/>
              <a:buChar char="•"/>
            </a:pPr>
            <a:endParaRPr lang="en-GB" sz="1600" dirty="0"/>
          </a:p>
          <a:p>
            <a:pPr>
              <a:spcBef>
                <a:spcPts val="0"/>
              </a:spcBef>
              <a:buClr>
                <a:srgbClr val="005CB9"/>
              </a:buClr>
              <a:buSzPct val="163000"/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005CB9"/>
                </a:solidFill>
              </a:rPr>
              <a:t>This includes: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600" b="1" dirty="0"/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The development of a Gloucestershire Citizens’ Panel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Learning from people’s stories of using health and care services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Developing an Insight HUB (an online space/library) where all reported feedback from local people and communities can be kept together in one place, to assist decision makers and avoid duplication/involvement fatigue.</a:t>
            </a:r>
            <a:endParaRPr lang="en-GB" sz="1600" b="1" dirty="0"/>
          </a:p>
          <a:p>
            <a:pPr marL="0" indent="0">
              <a:spcBef>
                <a:spcPts val="0"/>
              </a:spcBef>
            </a:pPr>
            <a:endParaRPr lang="en-GB" sz="1800" dirty="0"/>
          </a:p>
          <a:p>
            <a:endParaRPr lang="en-GB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1A9C42-8039-1C45-9D9F-E093056A64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77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18F8D-F825-44F8-ABF4-1EDF2F8FD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c) Developing the One Gloucestershire workforce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1C82A7F-5C5A-4527-B9C9-7413CDE8A36E}"/>
              </a:ext>
            </a:extLst>
          </p:cNvPr>
          <p:cNvSpPr txBox="1">
            <a:spLocks/>
          </p:cNvSpPr>
          <p:nvPr/>
        </p:nvSpPr>
        <p:spPr>
          <a:xfrm>
            <a:off x="217901" y="1268760"/>
            <a:ext cx="4160622" cy="4824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005CB9"/>
              </a:buClr>
              <a:buSzPct val="163000"/>
              <a:buFont typeface="Arial" panose="020B0604020202020204" pitchFamily="34" charset="0"/>
              <a:buChar char="•"/>
            </a:pPr>
            <a:r>
              <a:rPr lang="en-GB" sz="1600" dirty="0"/>
              <a:t>Our commitment is to create ‘One Workforce for One Gloucestershire’ </a:t>
            </a:r>
            <a:br>
              <a:rPr lang="en-GB" sz="1600" dirty="0"/>
            </a:br>
            <a:r>
              <a:rPr lang="en-GB" sz="1600" dirty="0"/>
              <a:t>with the values, behaviours, skills and opportunities to deliver high quality care</a:t>
            </a:r>
          </a:p>
          <a:p>
            <a:pPr>
              <a:spcBef>
                <a:spcPts val="0"/>
              </a:spcBef>
              <a:buClr>
                <a:srgbClr val="005CB9"/>
              </a:buClr>
              <a:buSzPct val="163000"/>
              <a:buFont typeface="Arial" panose="020B0604020202020204" pitchFamily="34" charset="0"/>
              <a:buChar char="•"/>
            </a:pPr>
            <a:endParaRPr lang="en-GB" sz="1600" dirty="0"/>
          </a:p>
          <a:p>
            <a:pPr>
              <a:spcBef>
                <a:spcPts val="0"/>
              </a:spcBef>
              <a:buClr>
                <a:srgbClr val="005CB9"/>
              </a:buClr>
              <a:buSzPct val="163000"/>
              <a:buFont typeface="Arial" panose="020B0604020202020204" pitchFamily="34" charset="0"/>
              <a:buChar char="•"/>
            </a:pPr>
            <a:r>
              <a:rPr lang="en-GB" sz="1600" dirty="0"/>
              <a:t>By working as health and care partners we will together deliver the 10 priority areas</a:t>
            </a:r>
          </a:p>
          <a:p>
            <a:pPr>
              <a:spcBef>
                <a:spcPts val="0"/>
              </a:spcBef>
              <a:buClr>
                <a:srgbClr val="005CB9"/>
              </a:buClr>
              <a:buSzPct val="163000"/>
              <a:buFont typeface="Arial" panose="020B0604020202020204" pitchFamily="34" charset="0"/>
              <a:buChar char="•"/>
            </a:pPr>
            <a:endParaRPr lang="en-GB" sz="1600" dirty="0"/>
          </a:p>
          <a:p>
            <a:pPr>
              <a:spcBef>
                <a:spcPts val="0"/>
              </a:spcBef>
              <a:buClr>
                <a:srgbClr val="005CB9"/>
              </a:buClr>
              <a:buSzPct val="163000"/>
              <a:buFont typeface="Arial" panose="020B0604020202020204" pitchFamily="34" charset="0"/>
              <a:buChar char="•"/>
            </a:pPr>
            <a:r>
              <a:rPr lang="en-GB" sz="1600" dirty="0"/>
              <a:t>We will support collaboration across teams, ensure the voices of the workforce are heard and that we excel in engagement.</a:t>
            </a:r>
          </a:p>
          <a:p>
            <a:pPr>
              <a:spcBef>
                <a:spcPts val="0"/>
              </a:spcBef>
              <a:buClr>
                <a:srgbClr val="005CB9"/>
              </a:buClr>
              <a:buSzPct val="163000"/>
              <a:buFont typeface="Arial" panose="020B0604020202020204" pitchFamily="34" charset="0"/>
              <a:buChar char="•"/>
            </a:pPr>
            <a:endParaRPr lang="en-GB" sz="1600" dirty="0"/>
          </a:p>
          <a:p>
            <a:pPr>
              <a:spcBef>
                <a:spcPts val="0"/>
              </a:spcBef>
              <a:buClr>
                <a:srgbClr val="005CB9"/>
              </a:buClr>
              <a:buSzPct val="163000"/>
              <a:buFont typeface="Arial" panose="020B0604020202020204" pitchFamily="34" charset="0"/>
              <a:buChar char="•"/>
            </a:pPr>
            <a:endParaRPr lang="en-GB" sz="2100" b="1" dirty="0"/>
          </a:p>
          <a:p>
            <a:pPr>
              <a:spcBef>
                <a:spcPts val="0"/>
              </a:spcBef>
              <a:buClr>
                <a:srgbClr val="005CB9"/>
              </a:buClr>
              <a:buSzPct val="163000"/>
              <a:buFont typeface="Arial" panose="020B0604020202020204" pitchFamily="34" charset="0"/>
              <a:buChar char="•"/>
            </a:pPr>
            <a:endParaRPr lang="en-GB" sz="2100" b="1" dirty="0"/>
          </a:p>
          <a:p>
            <a:pPr>
              <a:spcBef>
                <a:spcPts val="0"/>
              </a:spcBef>
              <a:buClr>
                <a:srgbClr val="005CB9"/>
              </a:buClr>
              <a:buSzPct val="163000"/>
              <a:buFont typeface="Arial" panose="020B0604020202020204" pitchFamily="34" charset="0"/>
              <a:buChar char="•"/>
            </a:pPr>
            <a:endParaRPr lang="en-GB" sz="2100" dirty="0"/>
          </a:p>
          <a:p>
            <a:pPr>
              <a:buClr>
                <a:srgbClr val="005CB9"/>
              </a:buClr>
              <a:buSzPct val="163000"/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DC4171-DB61-224B-8D8C-46047024BA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760" y="0"/>
            <a:ext cx="8892480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01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C58CBD2C-BAE2-49A4-8309-718D6E8C3B97}"/>
              </a:ext>
            </a:extLst>
          </p:cNvPr>
          <p:cNvSpPr txBox="1">
            <a:spLocks/>
          </p:cNvSpPr>
          <p:nvPr/>
        </p:nvSpPr>
        <p:spPr>
          <a:xfrm>
            <a:off x="971600" y="1844824"/>
            <a:ext cx="7772400" cy="1755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Where you can </a:t>
            </a:r>
            <a:b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find out more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CAF613B-D636-FE4A-805F-0E8CDAC918EA}"/>
              </a:ext>
            </a:extLst>
          </p:cNvPr>
          <p:cNvGrpSpPr/>
          <p:nvPr/>
        </p:nvGrpSpPr>
        <p:grpSpPr>
          <a:xfrm>
            <a:off x="323528" y="2160222"/>
            <a:ext cx="576064" cy="624062"/>
            <a:chOff x="1547664" y="1748829"/>
            <a:chExt cx="576064" cy="624062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1CA6EF6-2B0B-4B45-8D7B-0FEC1E7FBD5B}"/>
                </a:ext>
              </a:extLst>
            </p:cNvPr>
            <p:cNvSpPr/>
            <p:nvPr/>
          </p:nvSpPr>
          <p:spPr>
            <a:xfrm>
              <a:off x="1547664" y="1748829"/>
              <a:ext cx="576064" cy="5760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itle 3">
              <a:extLst>
                <a:ext uri="{FF2B5EF4-FFF2-40B4-BE49-F238E27FC236}">
                  <a16:creationId xmlns:a16="http://schemas.microsoft.com/office/drawing/2014/main" id="{C963A9FC-D0F0-0940-82B2-FA9F97720F86}"/>
                </a:ext>
              </a:extLst>
            </p:cNvPr>
            <p:cNvSpPr txBox="1">
              <a:spLocks/>
            </p:cNvSpPr>
            <p:nvPr/>
          </p:nvSpPr>
          <p:spPr>
            <a:xfrm>
              <a:off x="1619672" y="1796827"/>
              <a:ext cx="504056" cy="576064"/>
            </a:xfrm>
            <a:prstGeom prst="rect">
              <a:avLst/>
            </a:prstGeom>
          </p:spPr>
          <p:txBody>
            <a:bodyPr>
              <a:normAutofit lnSpcReduction="10000"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 dirty="0">
                  <a:solidFill>
                    <a:srgbClr val="005CB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3200" dirty="0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688D8A8-A4F8-E44D-B6DD-53E74D3E3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112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9082A3-7DE3-5B48-BA41-43FBFF8D6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E438AE-C068-4B10-BE09-C4591D3C5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87" y="170892"/>
            <a:ext cx="8805664" cy="11430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5CB9"/>
                </a:solidFill>
              </a:rPr>
              <a:t>How you can find out more…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12375-39D9-494E-A2BE-96005621A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516" y="1268760"/>
            <a:ext cx="8712968" cy="4752528"/>
          </a:xfrm>
        </p:spPr>
        <p:txBody>
          <a:bodyPr>
            <a:normAutofit/>
          </a:bodyPr>
          <a:lstStyle/>
          <a:p>
            <a:pPr marL="0" indent="0"/>
            <a:r>
              <a:rPr lang="en-GB" sz="1800" dirty="0"/>
              <a:t>More information is available on the </a:t>
            </a:r>
            <a:br>
              <a:rPr lang="en-GB" sz="1800" dirty="0"/>
            </a:br>
            <a:r>
              <a:rPr lang="en-GB" sz="1800" dirty="0"/>
              <a:t>One Gloucestershire ICS portal: </a:t>
            </a:r>
            <a:br>
              <a:rPr lang="en-GB" sz="1800" dirty="0">
                <a:solidFill>
                  <a:srgbClr val="005CB9"/>
                </a:solidFill>
              </a:rPr>
            </a:br>
            <a:r>
              <a:rPr lang="en-GB" sz="1800" dirty="0">
                <a:solidFill>
                  <a:srgbClr val="005CB9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onegloucestershire.net</a:t>
            </a:r>
            <a:endParaRPr lang="en-GB" sz="1800" dirty="0">
              <a:solidFill>
                <a:srgbClr val="005CB9"/>
              </a:solidFill>
            </a:endParaRPr>
          </a:p>
          <a:p>
            <a:pPr marL="0" indent="0"/>
            <a:endParaRPr lang="en-GB" sz="1800" dirty="0">
              <a:solidFill>
                <a:srgbClr val="005CB9"/>
              </a:solidFill>
            </a:endParaRPr>
          </a:p>
          <a:p>
            <a:pPr marL="0" indent="0"/>
            <a:r>
              <a:rPr lang="en-GB" sz="1800" dirty="0"/>
              <a:t>The One Gloucestershire Health and </a:t>
            </a:r>
            <a:br>
              <a:rPr lang="en-GB" sz="1800" dirty="0"/>
            </a:br>
            <a:r>
              <a:rPr lang="en-GB" sz="1800" dirty="0"/>
              <a:t>Wellbeing Partnership pages will be </a:t>
            </a:r>
            <a:br>
              <a:rPr lang="en-GB" sz="1800" dirty="0"/>
            </a:br>
            <a:r>
              <a:rPr lang="en-GB" sz="1800" dirty="0"/>
              <a:t>available from 1 July through the </a:t>
            </a:r>
            <a:br>
              <a:rPr lang="en-GB" sz="1800" dirty="0"/>
            </a:br>
            <a:r>
              <a:rPr lang="en-GB" sz="1800" dirty="0"/>
              <a:t>One Gloucestershire ICS portal: </a:t>
            </a:r>
            <a:br>
              <a:rPr lang="en-GB" sz="1800" dirty="0"/>
            </a:br>
            <a:r>
              <a:rPr lang="en-GB" sz="1800" dirty="0">
                <a:solidFill>
                  <a:srgbClr val="005CB9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onegloucestershire.net</a:t>
            </a:r>
            <a:r>
              <a:rPr lang="en-GB" sz="1800" dirty="0">
                <a:solidFill>
                  <a:srgbClr val="005CB9"/>
                </a:solidFill>
              </a:rPr>
              <a:t> </a:t>
            </a:r>
          </a:p>
          <a:p>
            <a:pPr marL="0" indent="0"/>
            <a:endParaRPr lang="en-GB" sz="1800" dirty="0">
              <a:solidFill>
                <a:srgbClr val="005CB9"/>
              </a:solidFill>
            </a:endParaRPr>
          </a:p>
          <a:p>
            <a:pPr marL="0" indent="0"/>
            <a:r>
              <a:rPr lang="en-GB" sz="1800" dirty="0"/>
              <a:t>The </a:t>
            </a:r>
            <a:r>
              <a:rPr lang="en-GB" sz="1800"/>
              <a:t>NHS Gloucestershire </a:t>
            </a:r>
            <a:r>
              <a:rPr lang="en-GB" sz="1800" dirty="0"/>
              <a:t>website </a:t>
            </a:r>
            <a:r>
              <a:rPr lang="en-GB" sz="1800"/>
              <a:t>will </a:t>
            </a:r>
            <a:br>
              <a:rPr lang="en-GB" sz="1800"/>
            </a:br>
            <a:r>
              <a:rPr lang="en-GB" sz="1800"/>
              <a:t>also be available via </a:t>
            </a:r>
            <a:r>
              <a:rPr lang="en-GB" sz="1800" dirty="0"/>
              <a:t>the portal or by visiting:</a:t>
            </a:r>
            <a:br>
              <a:rPr lang="en-GB" sz="1800" dirty="0">
                <a:solidFill>
                  <a:srgbClr val="005CB9"/>
                </a:solidFill>
              </a:rPr>
            </a:br>
            <a:r>
              <a:rPr lang="en-GB" sz="1800" dirty="0">
                <a:solidFill>
                  <a:srgbClr val="005CB9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nhsglos.nhs.uk </a:t>
            </a:r>
            <a:endParaRPr lang="en-GB" sz="1800" dirty="0">
              <a:solidFill>
                <a:srgbClr val="005CB9"/>
              </a:solidFill>
            </a:endParaRPr>
          </a:p>
          <a:p>
            <a:pPr marL="0" indent="0"/>
            <a:r>
              <a:rPr lang="en-GB" sz="1800" dirty="0">
                <a:solidFill>
                  <a:srgbClr val="005CB9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5787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EFD75B-31F8-A04E-8945-350923D0C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719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9FF769-5D97-4EBB-BA46-0EB5DA38D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22" y="-719"/>
            <a:ext cx="8805664" cy="1143000"/>
          </a:xfrm>
        </p:spPr>
        <p:txBody>
          <a:bodyPr/>
          <a:lstStyle/>
          <a:p>
            <a:r>
              <a:rPr lang="en-GB" dirty="0"/>
              <a:t>Purpose of this pack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F07EC-EF9A-4E06-8378-F5C42A2CE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832" y="1052736"/>
            <a:ext cx="4701208" cy="4752528"/>
          </a:xfrm>
        </p:spPr>
        <p:txBody>
          <a:bodyPr tIns="46800">
            <a:normAutofit/>
          </a:bodyPr>
          <a:lstStyle/>
          <a:p>
            <a:pPr>
              <a:buClr>
                <a:srgbClr val="0070C0"/>
              </a:buClr>
              <a:buSzPct val="163000"/>
              <a:buFont typeface="Arial" panose="020B0604020202020204" pitchFamily="34" charset="0"/>
              <a:buChar char="•"/>
            </a:pPr>
            <a:r>
              <a:rPr lang="en-GB" sz="1600" dirty="0"/>
              <a:t>From 1 July 2022, One Gloucestershire Integrated Care System (ICS) will become </a:t>
            </a:r>
            <a:br>
              <a:rPr lang="en-GB" sz="1600" dirty="0"/>
            </a:br>
            <a:r>
              <a:rPr lang="en-GB" sz="1600" dirty="0"/>
              <a:t>a legal entity.</a:t>
            </a:r>
          </a:p>
          <a:p>
            <a:pPr>
              <a:buClr>
                <a:srgbClr val="0070C0"/>
              </a:buClr>
              <a:buSzPct val="163000"/>
              <a:buFont typeface="Arial" panose="020B0604020202020204" pitchFamily="34" charset="0"/>
              <a:buChar char="•"/>
            </a:pPr>
            <a:endParaRPr lang="en-GB" sz="1600" dirty="0"/>
          </a:p>
          <a:p>
            <a:pPr>
              <a:buClr>
                <a:srgbClr val="0070C0"/>
              </a:buClr>
              <a:buSzPct val="163000"/>
              <a:buFont typeface="Arial" panose="020B0604020202020204" pitchFamily="34" charset="0"/>
              <a:buChar char="•"/>
            </a:pPr>
            <a:r>
              <a:rPr lang="en-GB" sz="1600" dirty="0"/>
              <a:t>The ICS brings together the NHS, social care, public health and other public, voluntary and community sector organisations. </a:t>
            </a:r>
          </a:p>
          <a:p>
            <a:pPr>
              <a:buClr>
                <a:srgbClr val="0070C0"/>
              </a:buClr>
              <a:buSzPct val="163000"/>
              <a:buFont typeface="Arial" panose="020B0604020202020204" pitchFamily="34" charset="0"/>
              <a:buChar char="•"/>
            </a:pPr>
            <a:endParaRPr lang="en-GB" sz="1600" dirty="0"/>
          </a:p>
          <a:p>
            <a:pPr>
              <a:buClr>
                <a:srgbClr val="0070C0"/>
              </a:buClr>
              <a:buSzPct val="163000"/>
              <a:buFont typeface="Arial" panose="020B0604020202020204" pitchFamily="34" charset="0"/>
              <a:buChar char="•"/>
            </a:pPr>
            <a:r>
              <a:rPr lang="en-GB" sz="1600" dirty="0"/>
              <a:t>We know that by working together we can better respond to the challenges facing us today, but also improve health outcomes </a:t>
            </a:r>
            <a:br>
              <a:rPr lang="en-GB" sz="1600" dirty="0"/>
            </a:br>
            <a:r>
              <a:rPr lang="en-GB" sz="1600" dirty="0"/>
              <a:t>and address health inequalities over the longer-term.</a:t>
            </a:r>
          </a:p>
          <a:p>
            <a:pPr>
              <a:buClr>
                <a:srgbClr val="0070C0"/>
              </a:buClr>
              <a:buSzPct val="163000"/>
              <a:buFont typeface="Arial" panose="020B0604020202020204" pitchFamily="34" charset="0"/>
              <a:buChar char="•"/>
            </a:pPr>
            <a:endParaRPr lang="en-GB" sz="1600" dirty="0"/>
          </a:p>
          <a:p>
            <a:pPr>
              <a:buClr>
                <a:srgbClr val="0070C0"/>
              </a:buClr>
              <a:buSzPct val="163000"/>
              <a:buFont typeface="Arial" panose="020B0604020202020204" pitchFamily="34" charset="0"/>
              <a:buChar char="•"/>
            </a:pPr>
            <a:r>
              <a:rPr lang="en-GB" sz="1600" dirty="0"/>
              <a:t>The purpose of this pack is to outline our emerging priorities for Gloucestershire whilst describing the changes that are taking place.</a:t>
            </a:r>
          </a:p>
        </p:txBody>
      </p:sp>
    </p:spTree>
    <p:extLst>
      <p:ext uri="{BB962C8B-B14F-4D97-AF65-F5344CB8AC3E}">
        <p14:creationId xmlns:p14="http://schemas.microsoft.com/office/powerpoint/2010/main" val="563679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04143B5F-97BC-7E45-B0AF-D449B1466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1043608" y="1916832"/>
            <a:ext cx="3600400" cy="211581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vision for </a:t>
            </a:r>
            <a:b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and care </a:t>
            </a:r>
            <a:b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and key priorities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A27A783-4B7F-8942-ABC3-9B1355FF8ECE}"/>
              </a:ext>
            </a:extLst>
          </p:cNvPr>
          <p:cNvGrpSpPr/>
          <p:nvPr/>
        </p:nvGrpSpPr>
        <p:grpSpPr>
          <a:xfrm>
            <a:off x="323528" y="1894425"/>
            <a:ext cx="576064" cy="624062"/>
            <a:chOff x="1547664" y="1748829"/>
            <a:chExt cx="576064" cy="62406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36679EB-CBC5-8E47-8BC8-CA5D9627FC64}"/>
                </a:ext>
              </a:extLst>
            </p:cNvPr>
            <p:cNvSpPr/>
            <p:nvPr/>
          </p:nvSpPr>
          <p:spPr>
            <a:xfrm>
              <a:off x="1547664" y="1748829"/>
              <a:ext cx="576064" cy="5760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itle 3">
              <a:extLst>
                <a:ext uri="{FF2B5EF4-FFF2-40B4-BE49-F238E27FC236}">
                  <a16:creationId xmlns:a16="http://schemas.microsoft.com/office/drawing/2014/main" id="{D1130B92-F491-9B4A-94EC-974E0AC27A0A}"/>
                </a:ext>
              </a:extLst>
            </p:cNvPr>
            <p:cNvSpPr txBox="1">
              <a:spLocks/>
            </p:cNvSpPr>
            <p:nvPr/>
          </p:nvSpPr>
          <p:spPr>
            <a:xfrm>
              <a:off x="1619672" y="1796827"/>
              <a:ext cx="504056" cy="576064"/>
            </a:xfrm>
            <a:prstGeom prst="rect">
              <a:avLst/>
            </a:prstGeom>
          </p:spPr>
          <p:txBody>
            <a:bodyPr>
              <a:normAutofit lnSpcReduction="10000"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 dirty="0">
                  <a:solidFill>
                    <a:srgbClr val="005CB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3200" dirty="0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7425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240A9-FFBF-4FC8-AFEB-0C4291C27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3140968"/>
            <a:ext cx="8831324" cy="2232248"/>
          </a:xfrm>
        </p:spPr>
        <p:txBody>
          <a:bodyPr>
            <a:normAutofit/>
          </a:bodyPr>
          <a:lstStyle/>
          <a:p>
            <a:pPr marL="0" indent="0" algn="ctr"/>
            <a:endParaRPr lang="en-GB" sz="1800" dirty="0">
              <a:latin typeface="Arial"/>
              <a:cs typeface="Arial"/>
            </a:endParaRPr>
          </a:p>
          <a:p>
            <a:pPr marL="0" indent="0"/>
            <a:r>
              <a:rPr lang="en-GB" sz="1800" b="1" dirty="0">
                <a:latin typeface="Arial"/>
                <a:cs typeface="Arial"/>
              </a:rPr>
              <a:t>We will do this by focusing on three areas: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7044FFB-9A44-4808-A11B-F6B298B42D65}"/>
              </a:ext>
            </a:extLst>
          </p:cNvPr>
          <p:cNvSpPr txBox="1">
            <a:spLocks/>
          </p:cNvSpPr>
          <p:nvPr/>
        </p:nvSpPr>
        <p:spPr>
          <a:xfrm>
            <a:off x="124955" y="1170037"/>
            <a:ext cx="8831324" cy="194421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GB" sz="1800" b="1" dirty="0">
                <a:latin typeface="Arial"/>
                <a:cs typeface="Arial"/>
              </a:rPr>
              <a:t>Our vision for health and care in Gloucestershire:</a:t>
            </a:r>
            <a:endParaRPr lang="en-GB" sz="1800" i="1" dirty="0">
              <a:latin typeface="Arial"/>
              <a:cs typeface="Arial"/>
            </a:endParaRPr>
          </a:p>
          <a:p>
            <a:pPr marL="0" indent="0" algn="ctr"/>
            <a:r>
              <a:rPr lang="en-GB" sz="1800" i="1" dirty="0">
                <a:latin typeface="Arial"/>
                <a:cs typeface="Arial"/>
              </a:rPr>
              <a:t>To improve the health and wellbeing of our population, we believe that by all working better together - in a more joined up way, and using the strengths of individuals, carers and local communities - we will transform the quality of support and care we provide to all local people.</a:t>
            </a:r>
          </a:p>
          <a:p>
            <a:pPr marL="0" indent="0" algn="ctr"/>
            <a:r>
              <a:rPr lang="en-GB" sz="1800" i="1" dirty="0">
                <a:solidFill>
                  <a:srgbClr val="FF0000"/>
                </a:solidFill>
                <a:latin typeface="Arial"/>
                <a:cs typeface="Arial"/>
              </a:rPr>
              <a:t>*will be replaced with new vision when agreed </a:t>
            </a:r>
          </a:p>
          <a:p>
            <a:pPr marL="0" indent="0" algn="ctr"/>
            <a:endParaRPr lang="en-GB" sz="1800" i="1" dirty="0">
              <a:latin typeface="Arial"/>
              <a:cs typeface="Arial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56BD57-EF7D-411B-A6A0-7C29C35B78B4}"/>
              </a:ext>
            </a:extLst>
          </p:cNvPr>
          <p:cNvSpPr txBox="1">
            <a:spLocks/>
          </p:cNvSpPr>
          <p:nvPr/>
        </p:nvSpPr>
        <p:spPr>
          <a:xfrm>
            <a:off x="186795" y="4075690"/>
            <a:ext cx="2633637" cy="129614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en-GB" sz="1800" dirty="0">
                <a:latin typeface="Arial"/>
                <a:cs typeface="Arial"/>
              </a:rPr>
              <a:t>Improving health and care services today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A3D2FE6-5E98-44D6-A02C-790A92C84EA8}"/>
              </a:ext>
            </a:extLst>
          </p:cNvPr>
          <p:cNvSpPr txBox="1">
            <a:spLocks/>
          </p:cNvSpPr>
          <p:nvPr/>
        </p:nvSpPr>
        <p:spPr>
          <a:xfrm>
            <a:off x="6279531" y="4077072"/>
            <a:ext cx="2633637" cy="1296144"/>
          </a:xfrm>
          <a:prstGeom prst="rect">
            <a:avLst/>
          </a:prstGeom>
          <a:solidFill>
            <a:schemeClr val="accent5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en-GB" sz="1800" dirty="0">
                <a:latin typeface="Arial"/>
                <a:cs typeface="Arial"/>
              </a:rPr>
              <a:t>Making Gloucestershire a better place for the future </a:t>
            </a:r>
          </a:p>
          <a:p>
            <a:pPr marL="0" indent="0" algn="ctr"/>
            <a:endParaRPr lang="en-GB" sz="1800" dirty="0">
              <a:latin typeface="Arial"/>
              <a:cs typeface="Arial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787E63D-1476-4B54-85A7-5C43BF416387}"/>
              </a:ext>
            </a:extLst>
          </p:cNvPr>
          <p:cNvSpPr txBox="1">
            <a:spLocks/>
          </p:cNvSpPr>
          <p:nvPr/>
        </p:nvSpPr>
        <p:spPr>
          <a:xfrm>
            <a:off x="3193517" y="4075690"/>
            <a:ext cx="2633637" cy="1296144"/>
          </a:xfrm>
          <a:prstGeom prst="rect">
            <a:avLst/>
          </a:prstGeom>
          <a:solidFill>
            <a:schemeClr val="accent3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en-GB" sz="1800" dirty="0">
                <a:latin typeface="Arial"/>
                <a:cs typeface="Arial"/>
              </a:rPr>
              <a:t>Transforming what we do now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599E0B4-37C8-1F48-9AF1-93203A61FE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F2C58E-C038-4AD3-9C05-D9C504245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36" y="116632"/>
            <a:ext cx="8805664" cy="837431"/>
          </a:xfrm>
        </p:spPr>
        <p:txBody>
          <a:bodyPr/>
          <a:lstStyle/>
          <a:p>
            <a:r>
              <a:rPr lang="en-GB" dirty="0"/>
              <a:t>Our vision for health and care in Gloucestershire</a:t>
            </a:r>
          </a:p>
        </p:txBody>
      </p:sp>
    </p:spTree>
    <p:extLst>
      <p:ext uri="{BB962C8B-B14F-4D97-AF65-F5344CB8AC3E}">
        <p14:creationId xmlns:p14="http://schemas.microsoft.com/office/powerpoint/2010/main" val="551793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1449C-7405-45C3-AA50-6B83569FC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604" y="355500"/>
            <a:ext cx="8805664" cy="1143000"/>
          </a:xfrm>
        </p:spPr>
        <p:txBody>
          <a:bodyPr/>
          <a:lstStyle/>
          <a:p>
            <a:r>
              <a:rPr lang="en-GB" dirty="0"/>
              <a:t>Our priorities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B3F81A0-7D41-4AB7-B2B3-5C2FD1310AE2}"/>
              </a:ext>
            </a:extLst>
          </p:cNvPr>
          <p:cNvSpPr txBox="1">
            <a:spLocks/>
          </p:cNvSpPr>
          <p:nvPr/>
        </p:nvSpPr>
        <p:spPr>
          <a:xfrm>
            <a:off x="239535" y="1043409"/>
            <a:ext cx="2633637" cy="1494631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endParaRPr lang="en-GB" sz="1600" dirty="0">
              <a:latin typeface="Arial"/>
              <a:cs typeface="Arial"/>
            </a:endParaRPr>
          </a:p>
          <a:p>
            <a:pPr marL="0" indent="0" algn="ctr"/>
            <a:r>
              <a:rPr lang="en-GB" sz="1600" dirty="0">
                <a:latin typeface="Arial"/>
                <a:cs typeface="Arial"/>
              </a:rPr>
              <a:t>Improving health and care services today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8488636-AAEA-49FB-96A9-480ADBAF9AAA}"/>
              </a:ext>
            </a:extLst>
          </p:cNvPr>
          <p:cNvSpPr txBox="1">
            <a:spLocks/>
          </p:cNvSpPr>
          <p:nvPr/>
        </p:nvSpPr>
        <p:spPr>
          <a:xfrm>
            <a:off x="257184" y="2682057"/>
            <a:ext cx="2633637" cy="1512168"/>
          </a:xfrm>
          <a:prstGeom prst="rect">
            <a:avLst/>
          </a:prstGeom>
          <a:solidFill>
            <a:schemeClr val="accent3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endParaRPr lang="en-GB" sz="1600" dirty="0">
              <a:latin typeface="Arial"/>
              <a:cs typeface="Arial"/>
            </a:endParaRPr>
          </a:p>
          <a:p>
            <a:pPr marL="0" indent="0" algn="ctr"/>
            <a:r>
              <a:rPr lang="en-GB" sz="1600" dirty="0">
                <a:latin typeface="Arial"/>
                <a:cs typeface="Arial"/>
              </a:rPr>
              <a:t>Transforming what we do now </a:t>
            </a:r>
          </a:p>
          <a:p>
            <a:pPr marL="0" indent="0" algn="ctr"/>
            <a:endParaRPr lang="en-GB" sz="1600" dirty="0">
              <a:latin typeface="Arial"/>
              <a:cs typeface="Arial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DE4515D-EB3C-439E-9C87-8C62836F3073}"/>
              </a:ext>
            </a:extLst>
          </p:cNvPr>
          <p:cNvSpPr txBox="1">
            <a:spLocks/>
          </p:cNvSpPr>
          <p:nvPr/>
        </p:nvSpPr>
        <p:spPr>
          <a:xfrm>
            <a:off x="236070" y="4319961"/>
            <a:ext cx="2633637" cy="1296144"/>
          </a:xfrm>
          <a:prstGeom prst="rect">
            <a:avLst/>
          </a:prstGeom>
          <a:solidFill>
            <a:schemeClr val="accent5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en-GB" sz="1600" dirty="0">
                <a:latin typeface="Arial"/>
                <a:cs typeface="Arial"/>
              </a:rPr>
              <a:t>Making Gloucestershire a better place for the future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4FE4885-2200-4B21-8484-3C534F356C55}"/>
              </a:ext>
            </a:extLst>
          </p:cNvPr>
          <p:cNvSpPr txBox="1">
            <a:spLocks/>
          </p:cNvSpPr>
          <p:nvPr/>
        </p:nvSpPr>
        <p:spPr>
          <a:xfrm>
            <a:off x="3140300" y="1052736"/>
            <a:ext cx="5688875" cy="148530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Arial"/>
                <a:cs typeface="Arial"/>
              </a:rPr>
              <a:t>Supporting improvements in urgent and emergency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400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Arial"/>
                <a:cs typeface="Arial"/>
              </a:rPr>
              <a:t>Reducing waiting times for appointments, treatments and operations as we recover from the pandemic 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400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Arial"/>
                <a:cs typeface="Arial"/>
              </a:rPr>
              <a:t>Expand and improve mental health services for people of all ages including support for people with learning disabilities and autism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5C34574-37A3-41F1-AB08-5E3A20ACA55E}"/>
              </a:ext>
            </a:extLst>
          </p:cNvPr>
          <p:cNvSpPr txBox="1">
            <a:spLocks/>
          </p:cNvSpPr>
          <p:nvPr/>
        </p:nvSpPr>
        <p:spPr>
          <a:xfrm>
            <a:off x="3140299" y="2682057"/>
            <a:ext cx="5688875" cy="151216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GB" sz="400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Arial"/>
                <a:cs typeface="Arial"/>
              </a:rPr>
              <a:t>Developing and supporting our existing workforce whilst attracting new people to come and work in Gloucestershire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400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Arial"/>
                <a:cs typeface="Arial"/>
              </a:rPr>
              <a:t>Making the most of data and technology to support your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400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Arial"/>
                <a:cs typeface="Arial"/>
              </a:rPr>
              <a:t>Making best use of the ‘Gloucestershire pound’ and delivering services efficiently.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latin typeface="Arial"/>
              <a:cs typeface="Arial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8B53A76-9284-4298-B687-54C6929B3267}"/>
              </a:ext>
            </a:extLst>
          </p:cNvPr>
          <p:cNvSpPr txBox="1">
            <a:spLocks/>
          </p:cNvSpPr>
          <p:nvPr/>
        </p:nvSpPr>
        <p:spPr>
          <a:xfrm>
            <a:off x="3140299" y="4338242"/>
            <a:ext cx="5688875" cy="12961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GB" sz="1400" dirty="0">
                <a:latin typeface="Arial"/>
                <a:cs typeface="Arial"/>
              </a:rPr>
              <a:t>Improving care across Gloucestershire, closer to home where possible </a:t>
            </a:r>
          </a:p>
          <a:p>
            <a:pPr marL="285750" lvl="1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GB" sz="1400" dirty="0">
                <a:latin typeface="Arial"/>
                <a:cs typeface="Arial"/>
              </a:rPr>
              <a:t>Improving the health and wellbeing of our citizens across their lifetime</a:t>
            </a:r>
          </a:p>
          <a:p>
            <a:pPr marL="285750" lvl="1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GB" sz="1400" dirty="0">
                <a:latin typeface="Arial"/>
                <a:cs typeface="Arial"/>
              </a:rPr>
              <a:t>Reducing health inequalities</a:t>
            </a:r>
          </a:p>
          <a:p>
            <a:pPr marL="285750" lvl="1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GB" sz="1400" dirty="0">
                <a:latin typeface="Arial"/>
                <a:cs typeface="Arial"/>
              </a:rPr>
              <a:t>Supporting broader social and economic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Arial"/>
              <a:cs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4C4917-857A-EC4A-B96D-C38C5F6E9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7384"/>
            <a:ext cx="9144000" cy="68580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A34B8A1-8B8A-104D-8DC4-EF4016BE830B}"/>
              </a:ext>
            </a:extLst>
          </p:cNvPr>
          <p:cNvSpPr txBox="1">
            <a:spLocks/>
          </p:cNvSpPr>
          <p:nvPr/>
        </p:nvSpPr>
        <p:spPr>
          <a:xfrm>
            <a:off x="338336" y="116632"/>
            <a:ext cx="8805664" cy="837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Our priorities</a:t>
            </a:r>
          </a:p>
        </p:txBody>
      </p:sp>
    </p:spTree>
    <p:extLst>
      <p:ext uri="{BB962C8B-B14F-4D97-AF65-F5344CB8AC3E}">
        <p14:creationId xmlns:p14="http://schemas.microsoft.com/office/powerpoint/2010/main" val="443609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79C54D-B1D8-DE4D-A6FC-B53ADEB3E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39C8C970-F2B3-4B09-B06E-82BD6B87C5F3}"/>
              </a:ext>
            </a:extLst>
          </p:cNvPr>
          <p:cNvSpPr txBox="1">
            <a:spLocks/>
          </p:cNvSpPr>
          <p:nvPr/>
        </p:nvSpPr>
        <p:spPr>
          <a:xfrm>
            <a:off x="899592" y="1196752"/>
            <a:ext cx="7772400" cy="3384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What is changing </a:t>
            </a:r>
            <a:b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from July 2022 </a:t>
            </a:r>
            <a:b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and how we will </a:t>
            </a:r>
            <a:b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make decisions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F04624C-2960-6444-BD64-D76DD4A6F4F9}"/>
              </a:ext>
            </a:extLst>
          </p:cNvPr>
          <p:cNvGrpSpPr/>
          <p:nvPr/>
        </p:nvGrpSpPr>
        <p:grpSpPr>
          <a:xfrm>
            <a:off x="323528" y="1856721"/>
            <a:ext cx="576064" cy="624062"/>
            <a:chOff x="1547664" y="1748829"/>
            <a:chExt cx="576064" cy="624062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E15A7DA-19F6-B44F-9BAA-2BD3A15CD151}"/>
                </a:ext>
              </a:extLst>
            </p:cNvPr>
            <p:cNvSpPr/>
            <p:nvPr/>
          </p:nvSpPr>
          <p:spPr>
            <a:xfrm>
              <a:off x="1547664" y="1748829"/>
              <a:ext cx="576064" cy="5760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itle 3">
              <a:extLst>
                <a:ext uri="{FF2B5EF4-FFF2-40B4-BE49-F238E27FC236}">
                  <a16:creationId xmlns:a16="http://schemas.microsoft.com/office/drawing/2014/main" id="{2EC17FF9-FF0B-0648-889C-5A9C165585DA}"/>
                </a:ext>
              </a:extLst>
            </p:cNvPr>
            <p:cNvSpPr txBox="1">
              <a:spLocks/>
            </p:cNvSpPr>
            <p:nvPr/>
          </p:nvSpPr>
          <p:spPr>
            <a:xfrm>
              <a:off x="1619672" y="1796827"/>
              <a:ext cx="504056" cy="576064"/>
            </a:xfrm>
            <a:prstGeom prst="rect">
              <a:avLst/>
            </a:prstGeom>
          </p:spPr>
          <p:txBody>
            <a:bodyPr>
              <a:normAutofit lnSpcReduction="10000"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 dirty="0">
                  <a:solidFill>
                    <a:srgbClr val="005CB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3200" dirty="0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7285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39C87-A24C-4561-A929-9FAEB7218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08" y="143508"/>
            <a:ext cx="8805664" cy="720933"/>
          </a:xfrm>
        </p:spPr>
        <p:txBody>
          <a:bodyPr>
            <a:normAutofit fontScale="90000"/>
          </a:bodyPr>
          <a:lstStyle/>
          <a:p>
            <a:r>
              <a:rPr lang="en-GB" dirty="0"/>
              <a:t>How we will make decisions</a:t>
            </a:r>
            <a:br>
              <a:rPr lang="en-US" sz="4000" dirty="0"/>
            </a:b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6EA7EC-B06B-4751-9EBA-2F8E7F147F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257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6D25642-BE66-E342-8220-06D312125D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C39C87-A24C-4561-A929-9FAEB7218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NHS Gloucestershire Integrated Care Board (ICB)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BCC8E-C288-4389-B852-82984F044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005" y="1196752"/>
            <a:ext cx="5248879" cy="4672479"/>
          </a:xfrm>
        </p:spPr>
        <p:txBody>
          <a:bodyPr>
            <a:noAutofit/>
          </a:bodyPr>
          <a:lstStyle/>
          <a:p>
            <a:pPr>
              <a:buClr>
                <a:srgbClr val="005CB9"/>
              </a:buClr>
              <a:buSzPct val="163000"/>
              <a:buFont typeface="Arial" panose="020B0604020202020204" pitchFamily="34" charset="0"/>
              <a:buChar char="•"/>
            </a:pPr>
            <a:r>
              <a:rPr lang="en-GB" sz="1600" dirty="0"/>
              <a:t>NHS Gloucestershire Integrated Care Board (NHS Gloucestershire) will be responsible for deciding how NHS money is spent.</a:t>
            </a:r>
          </a:p>
          <a:p>
            <a:pPr>
              <a:buClr>
                <a:srgbClr val="005CB9"/>
              </a:buClr>
              <a:buSzPct val="163000"/>
              <a:buFont typeface="Arial" panose="020B0604020202020204" pitchFamily="34" charset="0"/>
              <a:buChar char="•"/>
            </a:pPr>
            <a:endParaRPr lang="en-GB" sz="1600" dirty="0"/>
          </a:p>
          <a:p>
            <a:pPr>
              <a:buClr>
                <a:srgbClr val="005CB9"/>
              </a:buClr>
              <a:buSzPct val="163000"/>
              <a:buFont typeface="Arial" panose="020B0604020202020204" pitchFamily="34" charset="0"/>
              <a:buChar char="•"/>
            </a:pPr>
            <a:r>
              <a:rPr lang="en-GB" sz="1600" dirty="0"/>
              <a:t>The ICB will also be responsible for developing a plan to meet the healthcare needs of local people.</a:t>
            </a:r>
          </a:p>
          <a:p>
            <a:pPr>
              <a:buClr>
                <a:srgbClr val="005CB9"/>
              </a:buClr>
              <a:buSzPct val="163000"/>
              <a:buFont typeface="Arial" panose="020B0604020202020204" pitchFamily="34" charset="0"/>
              <a:buChar char="•"/>
            </a:pPr>
            <a:endParaRPr lang="en-GB" sz="1600" dirty="0"/>
          </a:p>
          <a:p>
            <a:pPr>
              <a:buClr>
                <a:srgbClr val="005CB9"/>
              </a:buClr>
              <a:buSzPct val="163000"/>
              <a:buFont typeface="Arial" panose="020B0604020202020204" pitchFamily="34" charset="0"/>
              <a:buChar char="•"/>
            </a:pPr>
            <a:r>
              <a:rPr lang="en-GB" sz="1600" dirty="0"/>
              <a:t>The ICB will be made up of a formal Board and Committee structure.</a:t>
            </a:r>
          </a:p>
          <a:p>
            <a:pPr>
              <a:buClr>
                <a:srgbClr val="005CB9"/>
              </a:buClr>
              <a:buSzPct val="163000"/>
              <a:buFont typeface="Arial" panose="020B0604020202020204" pitchFamily="34" charset="0"/>
              <a:buChar char="•"/>
            </a:pPr>
            <a:endParaRPr lang="en-GB" sz="1600" dirty="0"/>
          </a:p>
          <a:p>
            <a:pPr>
              <a:buClr>
                <a:srgbClr val="005CB9"/>
              </a:buClr>
              <a:buSzPct val="163000"/>
              <a:buFont typeface="Arial" panose="020B0604020202020204" pitchFamily="34" charset="0"/>
              <a:buChar char="•"/>
            </a:pPr>
            <a:r>
              <a:rPr lang="en-GB" sz="1600" dirty="0"/>
              <a:t>The Board will bring together Executive and Non-Executive Directors as well as partner members from local NHS organisations (NHS Trusts and Primary Care) as well as the Local Authority.</a:t>
            </a:r>
          </a:p>
        </p:txBody>
      </p:sp>
    </p:spTree>
    <p:extLst>
      <p:ext uri="{BB962C8B-B14F-4D97-AF65-F5344CB8AC3E}">
        <p14:creationId xmlns:p14="http://schemas.microsoft.com/office/powerpoint/2010/main" val="806680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98DD7F4-A659-8B40-B5D6-FC8CCB6CB4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851" y="548680"/>
            <a:ext cx="8514149" cy="63856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8E3C05-6E3B-4BC6-8C3B-82C93F0BE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47" y="76506"/>
            <a:ext cx="8805664" cy="1143000"/>
          </a:xfrm>
        </p:spPr>
        <p:txBody>
          <a:bodyPr>
            <a:normAutofit/>
          </a:bodyPr>
          <a:lstStyle/>
          <a:p>
            <a:r>
              <a:rPr lang="en-GB" dirty="0"/>
              <a:t>One Gloucestershire Health and Wellbeing Partnership</a:t>
            </a:r>
            <a:endParaRPr lang="en-GB" b="0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522EA-2AF4-4B88-B026-5944E9621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947" y="1219506"/>
            <a:ext cx="5498268" cy="4752528"/>
          </a:xfrm>
        </p:spPr>
        <p:txBody>
          <a:bodyPr>
            <a:normAutofit/>
          </a:bodyPr>
          <a:lstStyle/>
          <a:p>
            <a:pPr>
              <a:buClr>
                <a:srgbClr val="005CB9"/>
              </a:buClr>
              <a:buSzPct val="163000"/>
              <a:buFont typeface="Arial" panose="020B0604020202020204" pitchFamily="34" charset="0"/>
              <a:buChar char="•"/>
            </a:pPr>
            <a:r>
              <a:rPr lang="en-GB" sz="1600" dirty="0"/>
              <a:t>One Gloucestershire Health and Wellbeing </a:t>
            </a:r>
            <a:br>
              <a:rPr lang="en-GB" sz="1600" dirty="0"/>
            </a:br>
            <a:r>
              <a:rPr lang="en-GB" sz="1600" dirty="0"/>
              <a:t>Partnership is the name given to our Integrated </a:t>
            </a:r>
            <a:br>
              <a:rPr lang="en-GB" sz="1600" dirty="0"/>
            </a:br>
            <a:r>
              <a:rPr lang="en-GB" sz="1600" dirty="0"/>
              <a:t>Care Partnership (ICP). </a:t>
            </a:r>
          </a:p>
          <a:p>
            <a:pPr>
              <a:buClr>
                <a:srgbClr val="005CB9"/>
              </a:buClr>
              <a:buSzPct val="163000"/>
              <a:buFont typeface="Arial" panose="020B0604020202020204" pitchFamily="34" charset="0"/>
              <a:buChar char="•"/>
            </a:pPr>
            <a:endParaRPr lang="en-GB" sz="1600" dirty="0"/>
          </a:p>
          <a:p>
            <a:pPr>
              <a:buClr>
                <a:srgbClr val="005CB9"/>
              </a:buClr>
              <a:buSzPct val="163000"/>
              <a:buFont typeface="Arial" panose="020B0604020202020204" pitchFamily="34" charset="0"/>
              <a:buChar char="•"/>
            </a:pPr>
            <a:r>
              <a:rPr lang="en-GB" sz="1600" dirty="0"/>
              <a:t>The ICP will be aligned with Gloucestershire’s </a:t>
            </a:r>
            <a:br>
              <a:rPr lang="en-GB" sz="1600" dirty="0"/>
            </a:br>
            <a:r>
              <a:rPr lang="en-GB" sz="1600" dirty="0"/>
              <a:t>existing Health and Wellbeing Board, with a </a:t>
            </a:r>
            <a:br>
              <a:rPr lang="en-GB" sz="1600" dirty="0"/>
            </a:br>
            <a:r>
              <a:rPr lang="en-GB" sz="1600" dirty="0"/>
              <a:t>shared chair and some members in common.  </a:t>
            </a:r>
          </a:p>
          <a:p>
            <a:pPr>
              <a:buClr>
                <a:srgbClr val="005CB9"/>
              </a:buClr>
              <a:buSzPct val="163000"/>
              <a:buFont typeface="Arial" panose="020B0604020202020204" pitchFamily="34" charset="0"/>
              <a:buChar char="•"/>
            </a:pPr>
            <a:endParaRPr lang="en-GB" sz="1600" dirty="0"/>
          </a:p>
          <a:p>
            <a:pPr>
              <a:buClr>
                <a:srgbClr val="005CB9"/>
              </a:buClr>
              <a:buSzPct val="163000"/>
              <a:buFont typeface="Arial" panose="020B0604020202020204" pitchFamily="34" charset="0"/>
              <a:buChar char="•"/>
            </a:pPr>
            <a:r>
              <a:rPr lang="en-GB" sz="1600" dirty="0"/>
              <a:t>It will be made up of representatives from health, </a:t>
            </a:r>
            <a:br>
              <a:rPr lang="en-GB" sz="1600" dirty="0"/>
            </a:br>
            <a:r>
              <a:rPr lang="en-GB" sz="1600" dirty="0"/>
              <a:t>social care, public health and other public voluntary and community sector partners.</a:t>
            </a:r>
          </a:p>
          <a:p>
            <a:pPr>
              <a:buClr>
                <a:srgbClr val="005CB9"/>
              </a:buClr>
              <a:buSzPct val="163000"/>
              <a:buFont typeface="Arial" panose="020B0604020202020204" pitchFamily="34" charset="0"/>
              <a:buChar char="•"/>
            </a:pPr>
            <a:endParaRPr lang="en-GB" sz="1600" dirty="0"/>
          </a:p>
          <a:p>
            <a:pPr>
              <a:buClr>
                <a:srgbClr val="005CB9"/>
              </a:buClr>
              <a:buSzPct val="163000"/>
              <a:buFont typeface="Arial" panose="020B0604020202020204" pitchFamily="34" charset="0"/>
              <a:buChar char="•"/>
            </a:pPr>
            <a:r>
              <a:rPr lang="en-GB" sz="1600" dirty="0"/>
              <a:t>The partnership will be responsible for agreeing </a:t>
            </a:r>
            <a:br>
              <a:rPr lang="en-GB" sz="1600" dirty="0"/>
            </a:br>
            <a:r>
              <a:rPr lang="en-GB" sz="1600" dirty="0"/>
              <a:t>an integrated care strategy for improving health </a:t>
            </a:r>
            <a:br>
              <a:rPr lang="en-GB" sz="1600" dirty="0"/>
            </a:br>
            <a:r>
              <a:rPr lang="en-GB" sz="1600" dirty="0"/>
              <a:t>and wellbeing in Gloucestershire.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C4A8C1-09A0-4E81-9034-1D7B6EE891DB}"/>
              </a:ext>
            </a:extLst>
          </p:cNvPr>
          <p:cNvSpPr/>
          <p:nvPr/>
        </p:nvSpPr>
        <p:spPr>
          <a:xfrm>
            <a:off x="5706364" y="870811"/>
            <a:ext cx="29562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the Integrated Care Partnership will be aligned to the existing Health and Wellbeing Board</a:t>
            </a:r>
          </a:p>
        </p:txBody>
      </p:sp>
    </p:spTree>
    <p:extLst>
      <p:ext uri="{BB962C8B-B14F-4D97-AF65-F5344CB8AC3E}">
        <p14:creationId xmlns:p14="http://schemas.microsoft.com/office/powerpoint/2010/main" val="1970313794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CCE3C4C952694C9F918471701D0F34" ma:contentTypeVersion="12" ma:contentTypeDescription="Create a new document." ma:contentTypeScope="" ma:versionID="86607fca43d2d002d720cf89fca58a3f">
  <xsd:schema xmlns:xsd="http://www.w3.org/2001/XMLSchema" xmlns:xs="http://www.w3.org/2001/XMLSchema" xmlns:p="http://schemas.microsoft.com/office/2006/metadata/properties" xmlns:ns1="http://schemas.microsoft.com/sharepoint/v3" xmlns:ns2="9a1ab630-43fa-4b82-a066-c4e00a918590" xmlns:ns3="e74e72f2-c601-481d-bab9-ad4a8bcb9755" targetNamespace="http://schemas.microsoft.com/office/2006/metadata/properties" ma:root="true" ma:fieldsID="5a43489d562f14f257f7fa22c6d76d81" ns1:_="" ns2:_="" ns3:_="">
    <xsd:import namespace="http://schemas.microsoft.com/sharepoint/v3"/>
    <xsd:import namespace="9a1ab630-43fa-4b82-a066-c4e00a918590"/>
    <xsd:import namespace="e74e72f2-c601-481d-bab9-ad4a8bcb975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1ab630-43fa-4b82-a066-c4e00a9185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4e72f2-c601-481d-bab9-ad4a8bcb975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6A81E5C-22DF-4B8F-8099-0AFC067FC5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a1ab630-43fa-4b82-a066-c4e00a918590"/>
    <ds:schemaRef ds:uri="e74e72f2-c601-481d-bab9-ad4a8bcb97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5CFDB4B-AD53-4847-9FFC-C1EAB328BDB3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9896E4D6-A6AB-46C4-BAE5-6421E8402E5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OneGlos</Template>
  <TotalTime>16587</TotalTime>
  <Words>1036</Words>
  <Application>Microsoft Office PowerPoint</Application>
  <PresentationFormat>On-screen Show (4:3)</PresentationFormat>
  <Paragraphs>120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Segoe UI</vt:lpstr>
      <vt:lpstr>2_Office Theme</vt:lpstr>
      <vt:lpstr>10_Custom Design</vt:lpstr>
      <vt:lpstr>One Gloucestershire  Integrated Care System   Ambitious for the future</vt:lpstr>
      <vt:lpstr>Purpose of this pack</vt:lpstr>
      <vt:lpstr>Our vision for  health and care  - and key priorities</vt:lpstr>
      <vt:lpstr>Our vision for health and care in Gloucestershire</vt:lpstr>
      <vt:lpstr>Our priorities </vt:lpstr>
      <vt:lpstr>PowerPoint Presentation</vt:lpstr>
      <vt:lpstr>How we will make decisions </vt:lpstr>
      <vt:lpstr>NHS Gloucestershire Integrated Care Board (ICB) </vt:lpstr>
      <vt:lpstr>One Gloucestershire Health and Wellbeing Partnership</vt:lpstr>
      <vt:lpstr>PowerPoint Presentation</vt:lpstr>
      <vt:lpstr>How we will work together…</vt:lpstr>
      <vt:lpstr>a) Working as partners</vt:lpstr>
      <vt:lpstr>b) Working with people and communities</vt:lpstr>
      <vt:lpstr>c) Developing the One Gloucestershire workforce</vt:lpstr>
      <vt:lpstr>PowerPoint Presentation</vt:lpstr>
      <vt:lpstr>How you can find out more…</vt:lpstr>
    </vt:vector>
  </TitlesOfParts>
  <Company>Gloucestershire NHS Trusts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Jiaming Green</dc:creator>
  <cp:lastModifiedBy>HOPKINS, Sophie (NHS GLOUCESTERSHIRE CCG)</cp:lastModifiedBy>
  <cp:revision>309</cp:revision>
  <cp:lastPrinted>2018-10-18T14:27:17Z</cp:lastPrinted>
  <dcterms:created xsi:type="dcterms:W3CDTF">2021-06-29T14:12:07Z</dcterms:created>
  <dcterms:modified xsi:type="dcterms:W3CDTF">2022-06-28T14:10:43Z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0x0101001FCCE3C4C952694C9F918471701D0F34</vt:lpwstr>
  </property>
</Properties>
</file>